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2.png" ContentType="image/png"/>
  <Override PartName="/ppt/media/image4.png" ContentType="image/png"/>
  <Override PartName="/ppt/media/image5.png" ContentType="image/png"/>
  <Override PartName="/ppt/media/image1.png" ContentType="image/png"/>
  <Override PartName="/ppt/media/image6.png" ContentType="image/png"/>
  <Override PartName="/ppt/media/image3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fonts/Font_1_Alexandria_Bold.fntdata" ContentType="application/x-fontdata"/>
  <Override PartName="/ppt/fonts/Font_2_Nobile_Bold.fntdata" ContentType="application/x-fontdata"/>
  <Override PartName="/ppt/fonts/Font_3_Noto_Sans_CJK_SC_Regular.fntdata" ContentType="application/x-fontdata"/>
  <Override PartName="/ppt/fonts/Font_4_Noto_Sans_Devanagari_Regular.fntdata" ContentType="application/x-fontdata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.xml.rels" ContentType="application/vnd.openxmlformats-package.relationships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4630400" cy="8229600"/>
  <p:notesSz cx="8229600" cy="14630400"/>
  <p:embeddedFontLst>
    <p:embeddedFont>
      <p:font typeface="Alexandria"/>
      <p:bold r:id="rId17"/>
    </p:embeddedFont>
    <p:embeddedFont>
      <p:font typeface="Calibri Light"/>
    </p:embeddedFont>
    <p:embeddedFont>
      <p:font typeface="Nobile"/>
      <p:bold r:id="rId18"/>
    </p:embeddedFont>
    <p:embeddedFont>
      <p:font typeface="Noto Sans CJK SC"/>
      <p:regular r:id="rId19"/>
      <p:bold r:id="rId19"/>
    </p:embeddedFont>
    <p:embeddedFont>
      <p:font typeface="Noto Sans Devanagari"/>
      <p:regular r:id="rId20"/>
      <p:bold r:id="rId20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font" Target="fonts/Font_1_Alexandria_Bold.fntdata"/><Relationship Id="rId18" Type="http://schemas.openxmlformats.org/officeDocument/2006/relationships/font" Target="fonts/Font_2_Nobile_Bold.fntdata"/><Relationship Id="rId19" Type="http://schemas.openxmlformats.org/officeDocument/2006/relationships/font" Target="fonts/Font_3_Noto_Sans_CJK_SC_Regular.fntdata"/><Relationship Id="rId20" Type="http://schemas.openxmlformats.org/officeDocument/2006/relationships/font" Target="fonts/Font_4_Noto_Sans_Devanagari_Regular.fntdata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перемещения страницы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E6B772F-AE17-4BB3-A59F-170E87963354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1624DEF-2CC6-477D-A40E-6089C79D514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8A31584-DF20-4310-A997-970BF965005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55B2824-B03B-41BE-B7EA-85E821D2B40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92E684-F2E5-45AC-A157-C980DC78BBE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3FF035-261C-4EE6-BE87-08F8272AEED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A18525-3199-42C7-8996-287AE9A34D8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46C213D-8161-4702-BA3D-159D2A18930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F1CB44-F3CE-421A-83F1-57421BE20DA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51C32E6-2FA9-4347-867B-5935934A983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072047-68CA-4F02-B4AC-76A38963785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9E7F8C1-8DB5-4472-B86A-5D8C1E3BC7A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2B30BE7-DCAA-490D-97BB-D49483ACF91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29F50C3-D98C-4939-8E1C-DC055252E82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</a:t>
            </a: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текста </a:t>
            </a: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заглавия </a:t>
            </a: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щёлкните </a:t>
            </a: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</a:t>
            </a: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заглавия щёлкните </a:t>
            </a: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</a:t>
            </a: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 0"/>
          <p:cNvSpPr/>
          <p:nvPr/>
        </p:nvSpPr>
        <p:spPr>
          <a:xfrm>
            <a:off x="6280200" y="30546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Синхронизация последовательных схем</a:t>
            </a:r>
            <a:endParaRPr b="0" lang="ru-RU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Text 1"/>
          <p:cNvSpPr/>
          <p:nvPr/>
        </p:nvSpPr>
        <p:spPr>
          <a:xfrm>
            <a:off x="6280200" y="481212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Основы временной координации цифровых систем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7380000" y="6120000"/>
            <a:ext cx="414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Максимов М.М БСТ2501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0"/>
          <p:cNvSpPr/>
          <p:nvPr/>
        </p:nvSpPr>
        <p:spPr>
          <a:xfrm>
            <a:off x="793800" y="1028880"/>
            <a:ext cx="12158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Методы борьбы с рассогласованием тактов</a:t>
            </a:r>
            <a:endParaRPr b="0" lang="ru-RU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1"/>
          <p:cNvSpPr/>
          <p:nvPr/>
        </p:nvSpPr>
        <p:spPr>
          <a:xfrm>
            <a:off x="720000" y="2418120"/>
            <a:ext cx="57315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Фазовая автоподстройка частоты (ФАПЧ)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2"/>
          <p:cNvSpPr/>
          <p:nvPr/>
        </p:nvSpPr>
        <p:spPr>
          <a:xfrm>
            <a:off x="720000" y="3054600"/>
            <a:ext cx="11681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Автоматически подстраивает частоту и фазу приемного тактового сигнала под передающий, компенсируя дрейф и различия в частотах генераторов.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 3"/>
          <p:cNvSpPr/>
          <p:nvPr/>
        </p:nvSpPr>
        <p:spPr>
          <a:xfrm>
            <a:off x="657360" y="4087800"/>
            <a:ext cx="34826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Специальные кодировки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 4"/>
          <p:cNvSpPr/>
          <p:nvPr/>
        </p:nvSpPr>
        <p:spPr>
          <a:xfrm>
            <a:off x="720000" y="4674600"/>
            <a:ext cx="11681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Применение самосинхронизирующихся кодов (Манчестер, 8B/10B) облегчает выделение тактового сигнала из потока данных на приемной стороне.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5"/>
          <p:cNvSpPr/>
          <p:nvPr/>
        </p:nvSpPr>
        <p:spPr>
          <a:xfrm>
            <a:off x="720000" y="5766120"/>
            <a:ext cx="3754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Коррекция частоты и фазы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6"/>
          <p:cNvSpPr/>
          <p:nvPr/>
        </p:nvSpPr>
        <p:spPr>
          <a:xfrm>
            <a:off x="720000" y="6474600"/>
            <a:ext cx="11681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Динамическая коррекция параметров приемника относительно передатчика с использованием алгоритмов восстановления тактовой частоты и буферов FIFO.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Text 0"/>
          <p:cNvSpPr/>
          <p:nvPr/>
        </p:nvSpPr>
        <p:spPr>
          <a:xfrm>
            <a:off x="6034320" y="1278000"/>
            <a:ext cx="766944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849"/>
              </a:lnSpc>
              <a:tabLst>
                <a:tab algn="l" pos="0"/>
              </a:tabLst>
            </a:pPr>
            <a:r>
              <a:rPr b="0" lang="en-US" sz="30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Проблемы и решения в синхронизации</a:t>
            </a:r>
            <a:endParaRPr b="0" lang="ru-RU" sz="3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3"/>
          <p:cNvSpPr/>
          <p:nvPr/>
        </p:nvSpPr>
        <p:spPr>
          <a:xfrm>
            <a:off x="6282360" y="2181600"/>
            <a:ext cx="342900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Проблема: Метастабильность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 4"/>
          <p:cNvSpPr/>
          <p:nvPr/>
        </p:nvSpPr>
        <p:spPr>
          <a:xfrm>
            <a:off x="6282360" y="2569320"/>
            <a:ext cx="3517920" cy="150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Состояние неопределенности триггера при несвоевременном срабатывании, когда вход изменяется слишком близко к активному фронту тактового сигнала. Это может привести к непредсказуемому поведению схемы.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7"/>
          <p:cNvSpPr/>
          <p:nvPr/>
        </p:nvSpPr>
        <p:spPr>
          <a:xfrm>
            <a:off x="10384560" y="2181600"/>
            <a:ext cx="3517920" cy="5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Решение: Синхронизирующие регистры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8"/>
          <p:cNvSpPr/>
          <p:nvPr/>
        </p:nvSpPr>
        <p:spPr>
          <a:xfrm>
            <a:off x="10384560" y="2862720"/>
            <a:ext cx="3517920" cy="150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Использование многокаскадных синхронизаторов (обычно 2-3 триггера подряд) для минимизации вероятности распространения метастабильного состояния по схеме. Экспоненциально снижает риск ошибок.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11"/>
          <p:cNvSpPr/>
          <p:nvPr/>
        </p:nvSpPr>
        <p:spPr>
          <a:xfrm>
            <a:off x="6282360" y="4881240"/>
            <a:ext cx="313344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Проектирование с запасом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12"/>
          <p:cNvSpPr/>
          <p:nvPr/>
        </p:nvSpPr>
        <p:spPr>
          <a:xfrm>
            <a:off x="6282360" y="5268960"/>
            <a:ext cx="3517920" cy="150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Учет временных параметров: времени установки (setup time), времени удержания (hold time) и задержек распространения сигналов. Проектирование с достаточными временными запасами критично для надежности.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Text 0"/>
          <p:cNvSpPr/>
          <p:nvPr/>
        </p:nvSpPr>
        <p:spPr>
          <a:xfrm>
            <a:off x="6055200" y="688680"/>
            <a:ext cx="73868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49"/>
              </a:lnSpc>
              <a:tabLst>
                <a:tab algn="l" pos="0"/>
              </a:tabLst>
            </a:pPr>
            <a:r>
              <a:rPr b="0" lang="en-US" sz="31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Визуализация схемы синхронизации</a:t>
            </a:r>
            <a:endParaRPr b="0" lang="ru-RU" sz="3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 1"/>
          <p:cNvSpPr/>
          <p:nvPr/>
        </p:nvSpPr>
        <p:spPr>
          <a:xfrm>
            <a:off x="6055200" y="1603080"/>
            <a:ext cx="364932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Поэлементная синхронизация</a:t>
            </a:r>
            <a:endParaRPr b="0" lang="ru-RU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 2"/>
          <p:cNvSpPr/>
          <p:nvPr/>
        </p:nvSpPr>
        <p:spPr>
          <a:xfrm>
            <a:off x="6055200" y="2070360"/>
            <a:ext cx="3804480" cy="12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Диаграмма демонстрирует точное временное соотношение между тактовыми импульсами CLK и битами данных DATA. Каждый бит выравнивается относительно фронта тактового сигнала.</a:t>
            </a:r>
            <a:endParaRPr b="0" lang="ru-RU" sz="1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3"/>
          <p:cNvSpPr/>
          <p:nvPr/>
        </p:nvSpPr>
        <p:spPr>
          <a:xfrm>
            <a:off x="10264320" y="1603080"/>
            <a:ext cx="31766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Групповая синхронизация</a:t>
            </a:r>
            <a:endParaRPr b="0" lang="ru-RU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4"/>
          <p:cNvSpPr/>
          <p:nvPr/>
        </p:nvSpPr>
        <p:spPr>
          <a:xfrm>
            <a:off x="10264320" y="2070360"/>
            <a:ext cx="3804480" cy="12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Сигнал FRAME отмечает границы кадров данных, обеспечивая групповую синхронизацию. Приемник использует этот сигнал для определения начала и конца логических блоков информации.</a:t>
            </a:r>
            <a:endParaRPr b="0" lang="ru-RU" sz="1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 0"/>
          <p:cNvSpPr/>
          <p:nvPr/>
        </p:nvSpPr>
        <p:spPr>
          <a:xfrm>
            <a:off x="764280" y="601920"/>
            <a:ext cx="545796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b="0" lang="en-US" sz="42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Заключение</a:t>
            </a:r>
            <a:endParaRPr b="0" lang="ru-RU" sz="4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Shape 1"/>
          <p:cNvSpPr/>
          <p:nvPr/>
        </p:nvSpPr>
        <p:spPr>
          <a:xfrm>
            <a:off x="764280" y="1611720"/>
            <a:ext cx="7615440" cy="6015600"/>
          </a:xfrm>
          <a:prstGeom prst="roundRect">
            <a:avLst>
              <a:gd name="adj" fmla="val 1524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Shape 2"/>
          <p:cNvSpPr/>
          <p:nvPr/>
        </p:nvSpPr>
        <p:spPr>
          <a:xfrm>
            <a:off x="771840" y="1619280"/>
            <a:ext cx="3799800" cy="3694680"/>
          </a:xfrm>
          <a:prstGeom prst="roundRect">
            <a:avLst>
              <a:gd name="adj" fmla="val 2482"/>
            </a:avLst>
          </a:prstGeom>
          <a:solidFill>
            <a:srgbClr val="d2dd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3"/>
          <p:cNvSpPr/>
          <p:nvPr/>
        </p:nvSpPr>
        <p:spPr>
          <a:xfrm>
            <a:off x="990000" y="1837440"/>
            <a:ext cx="336348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Фундаментальная важность</a:t>
            </a:r>
            <a:endParaRPr b="0" lang="ru-RU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4"/>
          <p:cNvSpPr/>
          <p:nvPr/>
        </p:nvSpPr>
        <p:spPr>
          <a:xfrm>
            <a:off x="990000" y="2650680"/>
            <a:ext cx="3363480" cy="24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— фундаментальный элемент надежной работы последовательных схем, без которого невозможно построение сложных цифровых систем.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Shape 5"/>
          <p:cNvSpPr/>
          <p:nvPr/>
        </p:nvSpPr>
        <p:spPr>
          <a:xfrm>
            <a:off x="4572000" y="1619280"/>
            <a:ext cx="3799800" cy="3694680"/>
          </a:xfrm>
          <a:prstGeom prst="rect">
            <a:avLst/>
          </a:prstGeom>
          <a:solidFill>
            <a:srgbClr val="d2dd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Shape 6"/>
          <p:cNvSpPr/>
          <p:nvPr/>
        </p:nvSpPr>
        <p:spPr>
          <a:xfrm>
            <a:off x="4572000" y="1619280"/>
            <a:ext cx="30240" cy="3694680"/>
          </a:xfrm>
          <a:prstGeom prst="roundRect">
            <a:avLst>
              <a:gd name="adj" fmla="val 300858"/>
            </a:avLst>
          </a:prstGeom>
          <a:solidFill>
            <a:srgbClr val="b8c3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7"/>
          <p:cNvSpPr/>
          <p:nvPr/>
        </p:nvSpPr>
        <p:spPr>
          <a:xfrm>
            <a:off x="4790160" y="1837440"/>
            <a:ext cx="27288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Правильный выбор</a:t>
            </a:r>
            <a:endParaRPr b="0" lang="ru-RU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8"/>
          <p:cNvSpPr/>
          <p:nvPr/>
        </p:nvSpPr>
        <p:spPr>
          <a:xfrm>
            <a:off x="4790160" y="2309400"/>
            <a:ext cx="3363480" cy="209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Правильный выбор типа синхронизации и методов кодирования критичен для обеспечения стабильности и производительности цифровых устройств.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Shape 9"/>
          <p:cNvSpPr/>
          <p:nvPr/>
        </p:nvSpPr>
        <p:spPr>
          <a:xfrm>
            <a:off x="771840" y="5314320"/>
            <a:ext cx="7599960" cy="2305440"/>
          </a:xfrm>
          <a:prstGeom prst="rect">
            <a:avLst/>
          </a:prstGeom>
          <a:solidFill>
            <a:srgbClr val="d2dd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Shape 10"/>
          <p:cNvSpPr/>
          <p:nvPr/>
        </p:nvSpPr>
        <p:spPr>
          <a:xfrm>
            <a:off x="771840" y="5314320"/>
            <a:ext cx="7599960" cy="30240"/>
          </a:xfrm>
          <a:prstGeom prst="roundRect">
            <a:avLst>
              <a:gd name="adj" fmla="val 300858"/>
            </a:avLst>
          </a:prstGeom>
          <a:solidFill>
            <a:srgbClr val="b8c3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11"/>
          <p:cNvSpPr/>
          <p:nvPr/>
        </p:nvSpPr>
        <p:spPr>
          <a:xfrm>
            <a:off x="990000" y="5532480"/>
            <a:ext cx="316008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Современные решения</a:t>
            </a:r>
            <a:endParaRPr b="0" lang="ru-RU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 12"/>
          <p:cNvSpPr/>
          <p:nvPr/>
        </p:nvSpPr>
        <p:spPr>
          <a:xfrm>
            <a:off x="990000" y="6004440"/>
            <a:ext cx="7163640" cy="13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Современные интерфейсы и протоколы строятся на принципах точной синхронизации для обеспечения высокой скорости и надежности передачи данных в условиях растущих требований к производительности.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 0"/>
          <p:cNvSpPr/>
          <p:nvPr/>
        </p:nvSpPr>
        <p:spPr>
          <a:xfrm>
            <a:off x="793800" y="6670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Введение в синхронизацию</a:t>
            </a:r>
            <a:endParaRPr b="0" lang="ru-RU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1"/>
          <p:cNvSpPr/>
          <p:nvPr/>
        </p:nvSpPr>
        <p:spPr>
          <a:xfrm>
            <a:off x="793800" y="2651760"/>
            <a:ext cx="3501000" cy="8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Что такое синхронизация?</a:t>
            </a:r>
            <a:endParaRPr b="0" lang="ru-RU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2"/>
          <p:cNvSpPr/>
          <p:nvPr/>
        </p:nvSpPr>
        <p:spPr>
          <a:xfrm>
            <a:off x="793800" y="3729240"/>
            <a:ext cx="3501000" cy="36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— это процесс установления и поддержания временных и фазовых соотношений между сигналами в цифровых системах. Это критически важный механизм, обеспечивающий согласованную работу всех компонентов системы.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4856400" y="2651760"/>
            <a:ext cx="34020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Ключевая задача</a:t>
            </a:r>
            <a:endParaRPr b="0" lang="ru-RU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 4"/>
          <p:cNvSpPr/>
          <p:nvPr/>
        </p:nvSpPr>
        <p:spPr>
          <a:xfrm>
            <a:off x="4856400" y="3303720"/>
            <a:ext cx="3501000" cy="32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Обеспечить корректную передачу и обработку данных без ошибок, возникающих из-за рассогласования тактовых сигналов. Правильная синхронизация гарантирует целостность информации при передаче между различными блоками схемы.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Text 0"/>
          <p:cNvSpPr/>
          <p:nvPr/>
        </p:nvSpPr>
        <p:spPr>
          <a:xfrm>
            <a:off x="616680" y="763560"/>
            <a:ext cx="7910640" cy="110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300"/>
              </a:lnSpc>
              <a:tabLst>
                <a:tab algn="l" pos="0"/>
              </a:tabLst>
            </a:pPr>
            <a:r>
              <a:rPr b="0" lang="en-US" sz="3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Почему синхронизация важна в последовательных схемах?</a:t>
            </a:r>
            <a:endParaRPr b="0" lang="ru-RU" sz="3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Shape 1"/>
          <p:cNvSpPr/>
          <p:nvPr/>
        </p:nvSpPr>
        <p:spPr>
          <a:xfrm>
            <a:off x="616680" y="2128680"/>
            <a:ext cx="3867120" cy="3144240"/>
          </a:xfrm>
          <a:prstGeom prst="roundRect">
            <a:avLst>
              <a:gd name="adj" fmla="val 23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3"/>
          <p:cNvSpPr/>
          <p:nvPr/>
        </p:nvSpPr>
        <p:spPr>
          <a:xfrm>
            <a:off x="800280" y="3016800"/>
            <a:ext cx="22017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Элементы памяти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4"/>
          <p:cNvSpPr/>
          <p:nvPr/>
        </p:nvSpPr>
        <p:spPr>
          <a:xfrm>
            <a:off x="800280" y="3397680"/>
            <a:ext cx="3499560" cy="16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Последовательные схемы содержат элементы памяти — триггеры и регистры — которые полностью зависят от точности тактового сигнала для корректного хранения состояний.</a:t>
            </a:r>
            <a:endParaRPr b="0" lang="ru-RU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Shape 5"/>
          <p:cNvSpPr/>
          <p:nvPr/>
        </p:nvSpPr>
        <p:spPr>
          <a:xfrm>
            <a:off x="4659840" y="2128680"/>
            <a:ext cx="3867120" cy="3144240"/>
          </a:xfrm>
          <a:prstGeom prst="roundRect">
            <a:avLst>
              <a:gd name="adj" fmla="val 23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7"/>
          <p:cNvSpPr/>
          <p:nvPr/>
        </p:nvSpPr>
        <p:spPr>
          <a:xfrm>
            <a:off x="4843800" y="3016800"/>
            <a:ext cx="22017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Риск ошибок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8"/>
          <p:cNvSpPr/>
          <p:nvPr/>
        </p:nvSpPr>
        <p:spPr>
          <a:xfrm>
            <a:off x="4843800" y="3397680"/>
            <a:ext cx="3499560" cy="140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Несинхронизированные сигналы приводят к критическим ошибкам и сбоям в работе триггеров, регистров и счетчиков, что может привести к потере данных.</a:t>
            </a:r>
            <a:endParaRPr b="0" lang="ru-RU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Shape 9"/>
          <p:cNvSpPr/>
          <p:nvPr/>
        </p:nvSpPr>
        <p:spPr>
          <a:xfrm>
            <a:off x="616680" y="5449320"/>
            <a:ext cx="7843320" cy="2290680"/>
          </a:xfrm>
          <a:prstGeom prst="roundRect">
            <a:avLst>
              <a:gd name="adj" fmla="val 3669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11"/>
          <p:cNvSpPr/>
          <p:nvPr/>
        </p:nvSpPr>
        <p:spPr>
          <a:xfrm>
            <a:off x="800280" y="6337440"/>
            <a:ext cx="22017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Согласованность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12"/>
          <p:cNvSpPr/>
          <p:nvPr/>
        </p:nvSpPr>
        <p:spPr>
          <a:xfrm>
            <a:off x="800280" y="6718320"/>
            <a:ext cx="7543080" cy="5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обеспечивает согласованное изменение состояний всех элементов системы, что позволяет предсказуемо управлять потоком данных.</a:t>
            </a:r>
            <a:endParaRPr b="0" lang="ru-RU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0"/>
          <p:cNvSpPr/>
          <p:nvPr/>
        </p:nvSpPr>
        <p:spPr>
          <a:xfrm>
            <a:off x="793800" y="1419480"/>
            <a:ext cx="83178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Типы последовательных схем</a:t>
            </a:r>
            <a:endParaRPr b="0" lang="ru-RU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Shape 1"/>
          <p:cNvSpPr/>
          <p:nvPr/>
        </p:nvSpPr>
        <p:spPr>
          <a:xfrm>
            <a:off x="792360" y="2612160"/>
            <a:ext cx="6407640" cy="4587840"/>
          </a:xfrm>
          <a:prstGeom prst="roundRect">
            <a:avLst>
              <a:gd name="adj" fmla="val 22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2"/>
          <p:cNvSpPr/>
          <p:nvPr/>
        </p:nvSpPr>
        <p:spPr>
          <a:xfrm>
            <a:off x="1028160" y="281628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Асинхронные схемы</a:t>
            </a:r>
            <a:endParaRPr b="0" lang="ru-RU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3"/>
          <p:cNvSpPr/>
          <p:nvPr/>
        </p:nvSpPr>
        <p:spPr>
          <a:xfrm>
            <a:off x="1028160" y="3377520"/>
            <a:ext cx="593856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Выходы меняются независимо от тактового сигнала, реагируя непосредственно на изменение входов. Такие схемы сложны в проектировании и анализе из-за возможных гонок сигналов.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4"/>
          <p:cNvSpPr/>
          <p:nvPr/>
        </p:nvSpPr>
        <p:spPr>
          <a:xfrm>
            <a:off x="1028160" y="5400000"/>
            <a:ext cx="59385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Высокая скорость отклика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5"/>
          <p:cNvSpPr/>
          <p:nvPr/>
        </p:nvSpPr>
        <p:spPr>
          <a:xfrm>
            <a:off x="1028160" y="5770080"/>
            <a:ext cx="59385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Сложность контроля временных параметров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6"/>
          <p:cNvSpPr/>
          <p:nvPr/>
        </p:nvSpPr>
        <p:spPr>
          <a:xfrm>
            <a:off x="1028160" y="6117480"/>
            <a:ext cx="59385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Требуют тщательного проектирования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Shape 7"/>
          <p:cNvSpPr/>
          <p:nvPr/>
        </p:nvSpPr>
        <p:spPr>
          <a:xfrm>
            <a:off x="7380000" y="2581920"/>
            <a:ext cx="6456240" cy="4618080"/>
          </a:xfrm>
          <a:prstGeom prst="roundRect">
            <a:avLst>
              <a:gd name="adj" fmla="val 22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8"/>
          <p:cNvSpPr/>
          <p:nvPr/>
        </p:nvSpPr>
        <p:spPr>
          <a:xfrm>
            <a:off x="7662960" y="2816280"/>
            <a:ext cx="34020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Синхронные схемы</a:t>
            </a:r>
            <a:endParaRPr b="0" lang="ru-RU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ext 9"/>
          <p:cNvSpPr/>
          <p:nvPr/>
        </p:nvSpPr>
        <p:spPr>
          <a:xfrm>
            <a:off x="7662960" y="3377520"/>
            <a:ext cx="59389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Все выходы изменяются синхронно с активным фронтом тактового сигнала. Это делает их проще в проектировании, надежнее и предсказуемее в работе.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10"/>
          <p:cNvSpPr/>
          <p:nvPr/>
        </p:nvSpPr>
        <p:spPr>
          <a:xfrm>
            <a:off x="7662960" y="4965480"/>
            <a:ext cx="5938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Предсказуемое поведение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11"/>
          <p:cNvSpPr/>
          <p:nvPr/>
        </p:nvSpPr>
        <p:spPr>
          <a:xfrm>
            <a:off x="7662960" y="5407560"/>
            <a:ext cx="5938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Простота верификации и тестирования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12"/>
          <p:cNvSpPr/>
          <p:nvPr/>
        </p:nvSpPr>
        <p:spPr>
          <a:xfrm>
            <a:off x="7662960" y="5849640"/>
            <a:ext cx="5938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Стандартный подход в современной электронике</a:t>
            </a:r>
            <a:endParaRPr b="0" lang="ru-RU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37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Text 0"/>
          <p:cNvSpPr/>
          <p:nvPr/>
        </p:nvSpPr>
        <p:spPr>
          <a:xfrm>
            <a:off x="664920" y="3238200"/>
            <a:ext cx="1229832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649"/>
              </a:lnSpc>
              <a:tabLst>
                <a:tab algn="l" pos="0"/>
              </a:tabLst>
            </a:pPr>
            <a:r>
              <a:rPr b="0" lang="en-US" sz="37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Основные виды синхронизации цифровых сигналов</a:t>
            </a:r>
            <a:endParaRPr b="0" lang="ru-RU" sz="3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1"/>
          <p:cNvSpPr/>
          <p:nvPr/>
        </p:nvSpPr>
        <p:spPr>
          <a:xfrm>
            <a:off x="664920" y="3907800"/>
            <a:ext cx="2375280" cy="2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ГОСТ 17657-79</a:t>
            </a:r>
            <a:endParaRPr b="0" lang="ru-RU" sz="1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4"/>
          <p:cNvSpPr/>
          <p:nvPr/>
        </p:nvSpPr>
        <p:spPr>
          <a:xfrm>
            <a:off x="664920" y="4930560"/>
            <a:ext cx="426816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Поэлементная синхронизация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5"/>
          <p:cNvSpPr/>
          <p:nvPr/>
        </p:nvSpPr>
        <p:spPr>
          <a:xfrm>
            <a:off x="664920" y="5400720"/>
            <a:ext cx="4306320" cy="18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каждого отдельного элемента данных — каждого бита информации передается и принимается с точной временной привязкой, обеспечивая максимальную надежность на уровне отдельных символов.</a:t>
            </a:r>
            <a:endParaRPr b="0" lang="ru-RU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8"/>
          <p:cNvSpPr/>
          <p:nvPr/>
        </p:nvSpPr>
        <p:spPr>
          <a:xfrm>
            <a:off x="5161680" y="4930560"/>
            <a:ext cx="371520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Групповая синхронизация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9"/>
          <p:cNvSpPr/>
          <p:nvPr/>
        </p:nvSpPr>
        <p:spPr>
          <a:xfrm>
            <a:off x="5161680" y="5400720"/>
            <a:ext cx="4306320" cy="15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групп элементов (пакетов, кадров) позволяет эффективно организовать передачу структурированных блоков данных с общим временным базисом для всей группы.</a:t>
            </a:r>
            <a:endParaRPr b="0" lang="ru-RU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12"/>
          <p:cNvSpPr/>
          <p:nvPr/>
        </p:nvSpPr>
        <p:spPr>
          <a:xfrm>
            <a:off x="9658440" y="4930560"/>
            <a:ext cx="359820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Цикловая синхронизация</a:t>
            </a:r>
            <a:endParaRPr b="0" lang="ru-RU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13"/>
          <p:cNvSpPr/>
          <p:nvPr/>
        </p:nvSpPr>
        <p:spPr>
          <a:xfrm>
            <a:off x="9658440" y="5400720"/>
            <a:ext cx="4306320" cy="15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циклов временного объединения данных обеспечивает координацию повторяющихся периодов передачи в системах с регулярной структурой потока информации.</a:t>
            </a:r>
            <a:endParaRPr b="0" lang="ru-RU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0"/>
          <p:cNvSpPr/>
          <p:nvPr/>
        </p:nvSpPr>
        <p:spPr>
          <a:xfrm>
            <a:off x="715680" y="654120"/>
            <a:ext cx="765396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Поэлементная синхронизация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1"/>
          <p:cNvSpPr/>
          <p:nvPr/>
        </p:nvSpPr>
        <p:spPr>
          <a:xfrm>
            <a:off x="715680" y="1804320"/>
            <a:ext cx="3067200" cy="3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Принцип работы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2"/>
          <p:cNvSpPr/>
          <p:nvPr/>
        </p:nvSpPr>
        <p:spPr>
          <a:xfrm>
            <a:off x="715680" y="2392200"/>
            <a:ext cx="7719480" cy="9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Устанавливает точное фазовое соотношение между единичными элементами сигнала, гарантируя, что каждый бит данных считывается в оптимальный момент времени.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3"/>
          <p:cNvSpPr/>
          <p:nvPr/>
        </p:nvSpPr>
        <p:spPr>
          <a:xfrm>
            <a:off x="715680" y="3578040"/>
            <a:ext cx="3263040" cy="3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Методы кодирования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4"/>
          <p:cNvSpPr/>
          <p:nvPr/>
        </p:nvSpPr>
        <p:spPr>
          <a:xfrm>
            <a:off x="715680" y="4165920"/>
            <a:ext cx="771948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Манчестерское кодирование</a:t>
            </a: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 — встраивает тактовую информацию в сам сигнал данных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5"/>
          <p:cNvSpPr/>
          <p:nvPr/>
        </p:nvSpPr>
        <p:spPr>
          <a:xfrm>
            <a:off x="715680" y="4891680"/>
            <a:ext cx="771948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RZ-кодирование</a:t>
            </a: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 — использует возврат к нулю для облегчения выделения тактов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6"/>
          <p:cNvSpPr/>
          <p:nvPr/>
        </p:nvSpPr>
        <p:spPr>
          <a:xfrm>
            <a:off x="715680" y="5617800"/>
            <a:ext cx="771948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Самосинхронизирующиеся коды с гарантированными переходами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7"/>
          <p:cNvSpPr/>
          <p:nvPr/>
        </p:nvSpPr>
        <p:spPr>
          <a:xfrm>
            <a:off x="715680" y="6149520"/>
            <a:ext cx="3067200" cy="3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Преимущества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8"/>
          <p:cNvSpPr/>
          <p:nvPr/>
        </p:nvSpPr>
        <p:spPr>
          <a:xfrm>
            <a:off x="715680" y="6737040"/>
            <a:ext cx="771948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Позволяет точное считывание каждого бита данных даже при отсутствии отдельной тактовой линии, что упрощает интерфейс.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8308080" y="1980000"/>
            <a:ext cx="6322320" cy="1754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0"/>
          <p:cNvSpPr/>
          <p:nvPr/>
        </p:nvSpPr>
        <p:spPr>
          <a:xfrm>
            <a:off x="643320" y="505440"/>
            <a:ext cx="7857000" cy="114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501"/>
              </a:lnSpc>
              <a:tabLst>
                <a:tab algn="l" pos="0"/>
              </a:tabLst>
            </a:pPr>
            <a:r>
              <a:rPr b="0" lang="en-US" sz="36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Групповая и цикловая синхронизация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4"/>
          <p:cNvSpPr/>
          <p:nvPr/>
        </p:nvSpPr>
        <p:spPr>
          <a:xfrm>
            <a:off x="540000" y="2136240"/>
            <a:ext cx="35928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Групповая синхронизация</a:t>
            </a:r>
            <a:endParaRPr b="0" lang="ru-RU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5"/>
          <p:cNvSpPr/>
          <p:nvPr/>
        </p:nvSpPr>
        <p:spPr>
          <a:xfrm>
            <a:off x="540000" y="2590920"/>
            <a:ext cx="6708960" cy="11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Обеспечивает синхронизацию начала и конца групп битов (кадров, пакетов). Широко используется в кадровых интерфейсах, где данные организованы в структурированные блоки с заголовками и полезной нагрузкой.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6"/>
          <p:cNvSpPr/>
          <p:nvPr/>
        </p:nvSpPr>
        <p:spPr>
          <a:xfrm>
            <a:off x="540000" y="3877560"/>
            <a:ext cx="6708960" cy="29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Кадровые маркеры и преамбулы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7"/>
          <p:cNvSpPr/>
          <p:nvPr/>
        </p:nvSpPr>
        <p:spPr>
          <a:xfrm>
            <a:off x="558720" y="4217400"/>
            <a:ext cx="6708960" cy="29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Эффективная передача структурированных данных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11"/>
          <p:cNvSpPr/>
          <p:nvPr/>
        </p:nvSpPr>
        <p:spPr>
          <a:xfrm>
            <a:off x="540000" y="5127120"/>
            <a:ext cx="45244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Цикловая синхронизация</a:t>
            </a:r>
            <a:endParaRPr b="0" lang="ru-RU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12"/>
          <p:cNvSpPr/>
          <p:nvPr/>
        </p:nvSpPr>
        <p:spPr>
          <a:xfrm>
            <a:off x="491040" y="5581800"/>
            <a:ext cx="6708960" cy="11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циклов передачи критична для длительных последовательностей и циклических протоколов. Обеспечивает правильное позиционирование во временных слотах и каналах мультиплексирования.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13"/>
          <p:cNvSpPr/>
          <p:nvPr/>
        </p:nvSpPr>
        <p:spPr>
          <a:xfrm>
            <a:off x="491040" y="6868440"/>
            <a:ext cx="6708960" cy="29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Временное разделение каналов (TDM)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14"/>
          <p:cNvSpPr/>
          <p:nvPr/>
        </p:nvSpPr>
        <p:spPr>
          <a:xfrm>
            <a:off x="491040" y="7227000"/>
            <a:ext cx="6708960" cy="29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4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Периодические структуры данных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7380000" y="945720"/>
            <a:ext cx="6943320" cy="3914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9000000" y="4860000"/>
            <a:ext cx="3524040" cy="1837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0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Text 0"/>
          <p:cNvSpPr/>
          <p:nvPr/>
        </p:nvSpPr>
        <p:spPr>
          <a:xfrm>
            <a:off x="700560" y="3394080"/>
            <a:ext cx="11941200" cy="62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01"/>
              </a:lnSpc>
              <a:tabLst>
                <a:tab algn="l" pos="0"/>
              </a:tabLst>
            </a:pPr>
            <a:r>
              <a:rPr b="0" lang="en-US" sz="39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Последовательный синхронный интерфейс SS</a:t>
            </a:r>
            <a:r>
              <a:rPr b="0" lang="en-US" sz="39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	</a:t>
            </a:r>
            <a:endParaRPr b="0" lang="ru-RU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2"/>
          <p:cNvSpPr/>
          <p:nvPr/>
        </p:nvSpPr>
        <p:spPr>
          <a:xfrm>
            <a:off x="1451160" y="4438440"/>
            <a:ext cx="277452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Тактовый сигнал (CLK)</a:t>
            </a:r>
            <a:endParaRPr b="0" lang="ru-RU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3"/>
          <p:cNvSpPr/>
          <p:nvPr/>
        </p:nvSpPr>
        <p:spPr>
          <a:xfrm>
            <a:off x="1451160" y="4871160"/>
            <a:ext cx="3492000" cy="12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Предоставляет временную базу для синхронизации всех операций передачи и приема данных между устройствами.</a:t>
            </a:r>
            <a:endParaRPr b="0" lang="ru-RU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5"/>
          <p:cNvSpPr/>
          <p:nvPr/>
        </p:nvSpPr>
        <p:spPr>
          <a:xfrm>
            <a:off x="5944320" y="4438440"/>
            <a:ext cx="267300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Линия данных (DATA)</a:t>
            </a:r>
            <a:endParaRPr b="0" lang="ru-RU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6"/>
          <p:cNvSpPr/>
          <p:nvPr/>
        </p:nvSpPr>
        <p:spPr>
          <a:xfrm>
            <a:off x="5944320" y="4871160"/>
            <a:ext cx="3492000" cy="16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Последовательная передача информации побитно, синхронизированная с активными фронтами тактового сигнала.</a:t>
            </a:r>
            <a:endParaRPr b="0" lang="ru-RU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8"/>
          <p:cNvSpPr/>
          <p:nvPr/>
        </p:nvSpPr>
        <p:spPr>
          <a:xfrm>
            <a:off x="10437480" y="4438440"/>
            <a:ext cx="2768400" cy="31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Сигнал кадра (FRAME)</a:t>
            </a:r>
            <a:endParaRPr b="0" lang="ru-RU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9"/>
          <p:cNvSpPr/>
          <p:nvPr/>
        </p:nvSpPr>
        <p:spPr>
          <a:xfrm>
            <a:off x="10437480" y="4871160"/>
            <a:ext cx="3492000" cy="128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Обозначает начало и конец логических кадров данных, обеспечивая групповую синхронизацию.</a:t>
            </a:r>
            <a:endParaRPr b="0" lang="ru-RU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10"/>
          <p:cNvSpPr/>
          <p:nvPr/>
        </p:nvSpPr>
        <p:spPr>
          <a:xfrm>
            <a:off x="700560" y="6697440"/>
            <a:ext cx="1322892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SSFI обеспечивает простую и надежную передачу данных с синхронизацией по кадрам, применяется для управления удаленными устройствами с минимальной аппаратной сложностью и высокой помехоустойчивостью.</a:t>
            </a:r>
            <a:endParaRPr b="0" lang="ru-RU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0"/>
          <p:cNvSpPr/>
          <p:nvPr/>
        </p:nvSpPr>
        <p:spPr>
          <a:xfrm>
            <a:off x="715680" y="579240"/>
            <a:ext cx="698472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Тактовый сигнал и его роль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" name="Image 0" descr="preencoded.png"/>
          <p:cNvPicPr/>
          <p:nvPr/>
        </p:nvPicPr>
        <p:blipFill>
          <a:blip r:embed="rId1"/>
          <a:stretch/>
        </p:blipFill>
        <p:spPr>
          <a:xfrm>
            <a:off x="715680" y="1755000"/>
            <a:ext cx="5664600" cy="5664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 1"/>
          <p:cNvSpPr/>
          <p:nvPr/>
        </p:nvSpPr>
        <p:spPr>
          <a:xfrm>
            <a:off x="6887160" y="1729440"/>
            <a:ext cx="3066840" cy="3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Сердце системы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2"/>
          <p:cNvSpPr/>
          <p:nvPr/>
        </p:nvSpPr>
        <p:spPr>
          <a:xfrm>
            <a:off x="6887160" y="2317320"/>
            <a:ext cx="7034400" cy="9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Тактовый сигнал — это периодический прямоугольный импульс, задающий единый ритм работы всей цифровой схемы, координируя действия всех компонентов.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3"/>
          <p:cNvSpPr/>
          <p:nvPr/>
        </p:nvSpPr>
        <p:spPr>
          <a:xfrm>
            <a:off x="6887160" y="3502800"/>
            <a:ext cx="3982320" cy="3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Механизм синхронизации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4"/>
          <p:cNvSpPr/>
          <p:nvPr/>
        </p:nvSpPr>
        <p:spPr>
          <a:xfrm>
            <a:off x="6887160" y="4090680"/>
            <a:ext cx="7034400" cy="13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происходит по активным фронтам (положительным или отрицательным) тактового сигнала. Все изменения состояний элементов памяти происходят строго в эти моменты времени.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5"/>
          <p:cNvSpPr/>
          <p:nvPr/>
        </p:nvSpPr>
        <p:spPr>
          <a:xfrm>
            <a:off x="6887160" y="5603400"/>
            <a:ext cx="4185360" cy="3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Требования к стабильности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6"/>
          <p:cNvSpPr/>
          <p:nvPr/>
        </p:nvSpPr>
        <p:spPr>
          <a:xfrm>
            <a:off x="6887160" y="6191280"/>
            <a:ext cx="7034400" cy="9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Критически важна стабильность частоты и минимальный джиттер (дрожание фазы) тактового генератора для обеспечения надежной работы системы без ошибок синхронизации.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LibreOffice/25.8.3.2$Linux_X86_64 LibreOffice_project/580$Build-2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2025-12-08T10:25:29Z</dcterms:created>
  <dc:creator/>
  <dc:description/>
  <dc:language>ru-RU</dc:language>
  <cp:lastModifiedBy/>
  <dcterms:modified xsi:type="dcterms:W3CDTF">2025-12-08T14:10:39Z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On-screen Show (16:9)</vt:lpwstr>
  </property>
  <property fmtid="{D5CDD505-2E9C-101B-9397-08002B2CF9AE}" pid="4" name="Slides">
    <vt:i4>13</vt:i4>
  </property>
</Properties>
</file>